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05" d="100"/>
          <a:sy n="205" d="100"/>
        </p:scale>
        <p:origin x="534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40417" y="2536424"/>
            <a:ext cx="5594350" cy="635"/>
          </a:xfrm>
          <a:custGeom>
            <a:avLst/>
            <a:gdLst/>
            <a:ahLst/>
            <a:cxnLst/>
            <a:rect l="l" t="t" r="r" b="b"/>
            <a:pathLst>
              <a:path w="5594350" h="635">
                <a:moveTo>
                  <a:pt x="0" y="299"/>
                </a:moveTo>
                <a:lnTo>
                  <a:pt x="5594100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5" y="212715"/>
            <a:ext cx="8083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174" y="1515020"/>
            <a:ext cx="7673975" cy="255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8549" y="2147568"/>
            <a:ext cx="106299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80" dirty="0">
                <a:solidFill>
                  <a:srgbClr val="003162"/>
                </a:solidFill>
                <a:latin typeface="Arial"/>
                <a:cs typeface="Arial"/>
              </a:rPr>
              <a:t>D</a:t>
            </a:r>
            <a:r>
              <a:rPr sz="2000" b="1" spc="-80" dirty="0">
                <a:solidFill>
                  <a:srgbClr val="003162"/>
                </a:solidFill>
                <a:latin typeface="Arial"/>
                <a:cs typeface="Arial"/>
              </a:rPr>
              <a:t>ATA</a:t>
            </a:r>
            <a:r>
              <a:rPr sz="2000" b="1" spc="130" dirty="0">
                <a:solidFill>
                  <a:srgbClr val="003162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3162"/>
                </a:solidFill>
                <a:latin typeface="Arial"/>
                <a:cs typeface="Arial"/>
              </a:rPr>
              <a:t>8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400" b="1" spc="-5" dirty="0">
                <a:solidFill>
                  <a:srgbClr val="C4820D"/>
                </a:solidFill>
                <a:latin typeface="Arial"/>
                <a:cs typeface="Arial"/>
              </a:rPr>
              <a:t>Sprin</a:t>
            </a:r>
            <a:r>
              <a:rPr sz="1400" b="1" dirty="0">
                <a:solidFill>
                  <a:srgbClr val="C4820D"/>
                </a:solidFill>
                <a:latin typeface="Arial"/>
                <a:cs typeface="Arial"/>
              </a:rPr>
              <a:t>g</a:t>
            </a:r>
            <a:r>
              <a:rPr sz="1400" b="1" spc="-5" dirty="0">
                <a:solidFill>
                  <a:srgbClr val="C4820D"/>
                </a:solidFill>
                <a:latin typeface="Arial"/>
                <a:cs typeface="Arial"/>
              </a:rPr>
              <a:t> </a:t>
            </a:r>
            <a:r>
              <a:rPr sz="1400" b="1" spc="-5" dirty="0" smtClean="0">
                <a:solidFill>
                  <a:srgbClr val="C4820D"/>
                </a:solidFill>
                <a:latin typeface="Arial"/>
                <a:cs typeface="Arial"/>
              </a:rPr>
              <a:t>202</a:t>
            </a:r>
            <a:r>
              <a:rPr lang="en-US" sz="1400" b="1" spc="-5" dirty="0" smtClean="0">
                <a:solidFill>
                  <a:srgbClr val="C4820D"/>
                </a:solidFill>
                <a:latin typeface="Arial"/>
                <a:cs typeface="Arial"/>
              </a:rPr>
              <a:t>3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24" y="2237985"/>
            <a:ext cx="726224" cy="5809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4825" y="1866887"/>
            <a:ext cx="2306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Lecture</a:t>
            </a:r>
            <a:r>
              <a:rPr spc="-90" dirty="0"/>
              <a:t> </a:t>
            </a:r>
            <a:r>
              <a:rPr spc="-5" dirty="0"/>
              <a:t>35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4825" y="2635631"/>
            <a:ext cx="107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Classifiers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Standardize</a:t>
            </a:r>
            <a:r>
              <a:rPr spc="-60" dirty="0"/>
              <a:t> </a:t>
            </a:r>
            <a:r>
              <a:rPr spc="-5" dirty="0"/>
              <a:t>if</a:t>
            </a:r>
            <a:r>
              <a:rPr spc="-50" dirty="0"/>
              <a:t> </a:t>
            </a:r>
            <a:r>
              <a:rPr spc="-5" dirty="0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5880" marR="5340350">
              <a:lnSpc>
                <a:spcPts val="2850"/>
              </a:lnSpc>
              <a:spcBef>
                <a:spcPts val="220"/>
              </a:spcBef>
            </a:pPr>
            <a:r>
              <a:rPr spc="-5" dirty="0"/>
              <a:t>Chronic Kidney </a:t>
            </a:r>
            <a:r>
              <a:rPr dirty="0"/>
              <a:t> </a:t>
            </a:r>
            <a:r>
              <a:rPr spc="-5" dirty="0"/>
              <a:t>Disease</a:t>
            </a:r>
            <a:r>
              <a:rPr spc="-50" dirty="0"/>
              <a:t> </a:t>
            </a:r>
            <a:r>
              <a:rPr spc="-5" dirty="0"/>
              <a:t>data</a:t>
            </a:r>
            <a:r>
              <a:rPr spc="-50" dirty="0"/>
              <a:t> </a:t>
            </a:r>
            <a:r>
              <a:rPr dirty="0"/>
              <a:t>set</a:t>
            </a:r>
          </a:p>
          <a:p>
            <a:pPr>
              <a:lnSpc>
                <a:spcPct val="100000"/>
              </a:lnSpc>
            </a:pPr>
            <a:endParaRPr sz="27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/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pc="-5" dirty="0"/>
              <a:t>If the attributes are on </a:t>
            </a:r>
            <a:r>
              <a:rPr dirty="0"/>
              <a:t>very </a:t>
            </a:r>
            <a:r>
              <a:rPr spc="-10" dirty="0"/>
              <a:t>different </a:t>
            </a:r>
            <a:r>
              <a:rPr spc="-5" dirty="0"/>
              <a:t>numerical </a:t>
            </a:r>
            <a:r>
              <a:rPr dirty="0"/>
              <a:t>scales, </a:t>
            </a:r>
            <a:r>
              <a:rPr spc="-655" dirty="0"/>
              <a:t> </a:t>
            </a:r>
            <a:r>
              <a:rPr spc="-5" dirty="0"/>
              <a:t>distance</a:t>
            </a:r>
            <a:r>
              <a:rPr spc="-10" dirty="0"/>
              <a:t> </a:t>
            </a:r>
            <a:r>
              <a:rPr dirty="0"/>
              <a:t>can</a:t>
            </a:r>
            <a:r>
              <a:rPr spc="-5" dirty="0"/>
              <a:t> be</a:t>
            </a:r>
            <a:r>
              <a:rPr spc="-10" dirty="0"/>
              <a:t> affected</a:t>
            </a:r>
          </a:p>
          <a:p>
            <a:pPr marL="424815" indent="-412750">
              <a:lnSpc>
                <a:spcPts val="276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such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situation,</a:t>
            </a:r>
            <a:r>
              <a:rPr spc="-10" dirty="0"/>
              <a:t> </a:t>
            </a:r>
            <a:r>
              <a:rPr spc="-5" dirty="0"/>
              <a:t>it</a:t>
            </a:r>
            <a:r>
              <a:rPr spc="-1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good</a:t>
            </a:r>
            <a:r>
              <a:rPr spc="-10" dirty="0"/>
              <a:t> </a:t>
            </a:r>
            <a:r>
              <a:rPr spc="-5" dirty="0"/>
              <a:t>idea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-15" dirty="0"/>
              <a:t> </a:t>
            </a:r>
            <a:r>
              <a:rPr dirty="0"/>
              <a:t>convert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10" dirty="0"/>
              <a:t> </a:t>
            </a:r>
            <a:r>
              <a:rPr spc="-5" dirty="0"/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variables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679" y="2240540"/>
            <a:ext cx="408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Nearest</a:t>
            </a:r>
            <a:r>
              <a:rPr spc="-90" dirty="0"/>
              <a:t> </a:t>
            </a:r>
            <a:r>
              <a:rPr spc="-5" dirty="0"/>
              <a:t>Neighbors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177861"/>
            <a:ext cx="705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Finding</a:t>
            </a:r>
            <a:r>
              <a:rPr spc="-30" dirty="0"/>
              <a:t> </a:t>
            </a:r>
            <a:r>
              <a:rPr spc="-5" dirty="0"/>
              <a:t>the</a:t>
            </a:r>
            <a:r>
              <a:rPr spc="25" dirty="0"/>
              <a:t> </a:t>
            </a:r>
            <a:r>
              <a:rPr i="1" dirty="0">
                <a:latin typeface="Arial"/>
                <a:cs typeface="Arial"/>
              </a:rPr>
              <a:t>k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spc="-5" dirty="0"/>
              <a:t>Nearest</a:t>
            </a:r>
            <a:r>
              <a:rPr spc="-25" dirty="0"/>
              <a:t> </a:t>
            </a:r>
            <a:r>
              <a:rPr spc="-5" dirty="0"/>
              <a:t>Neighbors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931418"/>
            <a:ext cx="7332345" cy="344487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example:</a:t>
            </a:r>
            <a:endParaRPr sz="2400">
              <a:latin typeface="Arial MT"/>
              <a:cs typeface="Arial MT"/>
            </a:endParaRPr>
          </a:p>
          <a:p>
            <a:pPr marL="469900" marR="221615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 the distance between the example and each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469900" marR="685165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Augment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column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containing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Sort the augmented table in increasing order of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top</a:t>
            </a:r>
            <a:r>
              <a:rPr sz="2400" spc="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rows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sorted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02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90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093342"/>
            <a:ext cx="7713980" cy="3338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classify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point: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its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ct val="100499"/>
              </a:lnSpc>
              <a:spcBef>
                <a:spcPts val="213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majority vote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 the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 neighbors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appears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often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0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Assign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wins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majority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vote</a:t>
            </a:r>
            <a:endParaRPr sz="2400">
              <a:latin typeface="Arial MT"/>
              <a:cs typeface="Arial MT"/>
            </a:endParaRPr>
          </a:p>
          <a:p>
            <a:pPr marL="369570" algn="ctr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51" y="2240540"/>
            <a:ext cx="2332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4" y="1093342"/>
            <a:ext cx="7851775" cy="216302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sz="2400" dirty="0" smtClean="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r>
              <a:rPr lang="en-US" sz="2400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 to true </a:t>
            </a: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labels</a:t>
            </a:r>
            <a:r>
              <a:rPr lang="en-US"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655" dirty="0" smtClean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r>
              <a:rPr lang="en-US"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Accuracy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5" dirty="0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7455" cy="86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90" dirty="0"/>
              <a:t> </a:t>
            </a:r>
            <a:r>
              <a:rPr spc="-5" dirty="0"/>
              <a:t>Classifying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Dog</a:t>
            </a:r>
            <a:r>
              <a:rPr spc="-45" dirty="0"/>
              <a:t> </a:t>
            </a:r>
            <a:r>
              <a:rPr spc="-5" dirty="0"/>
              <a:t>or</a:t>
            </a:r>
            <a:r>
              <a:rPr spc="-50" dirty="0"/>
              <a:t> </a:t>
            </a:r>
            <a:r>
              <a:rPr spc="-20" dirty="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Start</a:t>
            </a:r>
            <a:r>
              <a:rPr spc="-35" dirty="0"/>
              <a:t> </a:t>
            </a:r>
            <a:r>
              <a:rPr spc="-10" dirty="0"/>
              <a:t>with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Representative</a:t>
            </a:r>
            <a:r>
              <a:rPr spc="-25" dirty="0"/>
              <a:t> </a:t>
            </a:r>
            <a:r>
              <a:rPr spc="-5" dirty="0"/>
              <a:t>Sample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267</Words>
  <Application>Microsoft Office PowerPoint</Application>
  <PresentationFormat>On-screen Show (16:9)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MT</vt:lpstr>
      <vt:lpstr>Arial</vt:lpstr>
      <vt:lpstr>Calibri</vt:lpstr>
      <vt:lpstr>Times New Roman</vt:lpstr>
      <vt:lpstr>Office Theme</vt:lpstr>
      <vt:lpstr>Lecture 35</vt:lpstr>
      <vt:lpstr>Nearest Neighbors</vt:lpstr>
      <vt:lpstr>Finding the k Nearest Neighbors</vt:lpstr>
      <vt:lpstr>The Classifier</vt:lpstr>
      <vt:lpstr>Evaluation</vt:lpstr>
      <vt:lpstr>Accuracy of a Classifier</vt:lpstr>
      <vt:lpstr>Before Classifying</vt:lpstr>
      <vt:lpstr>Dog or Wolf?</vt:lpstr>
      <vt:lpstr>Start with a Representative Sample</vt:lpstr>
      <vt:lpstr>Standardize if Necessary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35</dc:title>
  <cp:lastModifiedBy>yzhang</cp:lastModifiedBy>
  <cp:revision>2</cp:revision>
  <dcterms:created xsi:type="dcterms:W3CDTF">2022-12-04T02:17:46Z</dcterms:created>
  <dcterms:modified xsi:type="dcterms:W3CDTF">2023-05-02T13:50:11Z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